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5" r:id="rId4"/>
    <p:sldId id="258" r:id="rId5"/>
    <p:sldId id="277" r:id="rId6"/>
    <p:sldId id="262" r:id="rId7"/>
    <p:sldId id="272" r:id="rId8"/>
    <p:sldId id="276" r:id="rId9"/>
    <p:sldId id="274" r:id="rId10"/>
    <p:sldId id="27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98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1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6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5CFF-6634-806B-782C-08CA6B858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396C8-17CF-05AC-76E9-ED1551376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F6978-B37F-209C-1C26-0AE91948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88B-3883-4253-A7A5-DC749E975DD2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59CAF-A8B1-96EE-5420-463560E3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BC6BA-92EE-184D-5378-2C4D9505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A50B-9B79-4231-BE2F-CF4A419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5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7646-84A0-5C7C-12DA-E22BDDA0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883CB-951D-49BC-2965-BDFB618D7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E04E5-780F-6C8D-DD49-AB8F5ACF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88B-3883-4253-A7A5-DC749E975DD2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DC5C9-EF94-6965-C139-DF8EF7D7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19A1B-C5AE-2582-87DB-7FC1B2A0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A50B-9B79-4231-BE2F-CF4A419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4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23FC17-9946-1706-8943-4F31646DB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36E8F-328A-D7C8-7759-9FA3D9726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EB562-3489-ECAB-D528-0CC5BED7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88B-3883-4253-A7A5-DC749E975DD2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D5FF3-70E0-792D-5F51-F60AC0C9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3E525-C22D-CDB0-9D3D-6465BDE5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A50B-9B79-4231-BE2F-CF4A419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6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0DB2-8575-5BF2-295F-6240C7EF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E498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A6A19-09D5-CD60-801E-E206E1CE6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8CFC5-9E29-6644-46CC-22D75DCF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88B-3883-4253-A7A5-DC749E975DD2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28203-1E65-2D51-F289-6A322CCD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840C0-37AE-8568-FE47-12381BEC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A50B-9B79-4231-BE2F-CF4A419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6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B54F-D1C0-31A1-4A61-4F9B581B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86DDF-3265-9EBC-9C95-6184E9B8B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4270E-5E32-FFCC-D543-C3524695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88B-3883-4253-A7A5-DC749E975DD2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00E9E-06D0-9CE7-06D5-CD15CF39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E5A5A-3535-FE9F-6AAA-AB84A878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A50B-9B79-4231-BE2F-CF4A419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391F-9F57-0A61-0744-7974FE44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96182-A459-6EFE-57BE-BC8EA87C6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33A6F-9204-54F2-6DA4-70699CF9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F808-2EDA-6603-3BAA-9C0C9304D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88B-3883-4253-A7A5-DC749E975DD2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12326-7961-4442-160A-DAB2C5DC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8DF86-768F-9AC7-B517-D27E1932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A50B-9B79-4231-BE2F-CF4A419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1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BC88-4F46-D980-AA5C-6806B9244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CF89B-116A-817E-0436-377D994DB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E27F7-B094-721B-4C7E-0D1DB4483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E7CC4-93E6-D686-133E-34B243664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F0403-2557-D6D6-5324-9BDBBF751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344786-8CDB-F5F8-8128-DD3118B1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88B-3883-4253-A7A5-DC749E975DD2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A6B9E-8DD9-D4CB-9A35-2D362E87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1F50B-9F51-C298-5F87-90DDA8B43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A50B-9B79-4231-BE2F-CF4A419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7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CA662-0C3E-194C-049E-86131982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883B4-AECB-90C7-611B-58793745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88B-3883-4253-A7A5-DC749E975DD2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725A8-5116-F1A9-4C96-7AFEEF8A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227E4-1DBD-3CF4-A668-B4A0031D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A50B-9B79-4231-BE2F-CF4A419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1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97324-4916-48C3-F76B-91AA8659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88B-3883-4253-A7A5-DC749E975DD2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B59A1-6315-98B6-7AF6-6313F65E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1A345-9B04-83A9-746F-B618F258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A50B-9B79-4231-BE2F-CF4A419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1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1EF4-317A-A3FF-DDFF-7DFC3979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E7968-F721-5BA7-BEEF-140BE7860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DFA51-F8CB-5868-27C3-AF462460F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E6399-D371-8FCE-E5AC-5A255CE4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88B-3883-4253-A7A5-DC749E975DD2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96EDE-7AD2-858F-202D-EB62F701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91129-B533-2DD7-0D89-A1753228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A50B-9B79-4231-BE2F-CF4A419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0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E0A6-401E-75A9-07A2-3CE56812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81F61B-0B72-43E0-D8D8-A57727B05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A822F-4EC4-C6DE-17EF-827D86DB8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BB530-A7FB-7276-3AE6-47C4BD8E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88B-3883-4253-A7A5-DC749E975DD2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0CF7D-05D1-0E92-EA19-173C0E82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BA070-6882-8ED3-9602-67B28494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A50B-9B79-4231-BE2F-CF4A419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7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C7B3B-FBC1-9962-1C7A-C4B311F3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FF9D7-01F9-991D-FF28-F5C5AE0C4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B9551-BC2B-D9F7-D027-E259C9772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9B488B-3883-4253-A7A5-DC749E975DD2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A5C8E-FC79-E28B-028F-6C59FBD61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A50B4-2777-40C6-A670-5794721F2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EA50B-9B79-4231-BE2F-CF4A419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2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49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B41F-E252-4442-17E0-55DEF5CF3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nb-NO" sz="8000" b="1" dirty="0">
                <a:solidFill>
                  <a:schemeClr val="bg1"/>
                </a:solidFill>
              </a:rPr>
              <a:t>AA-dag 19. okt 2024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4DACD-431F-5C4D-E477-1432E6110E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21E5B-8A4F-F4CA-3E31-B053894E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52" y="3255962"/>
            <a:ext cx="7849695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7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49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B41F-E252-4442-17E0-55DEF5CF3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nb-NO" sz="8000" b="1" dirty="0">
                <a:solidFill>
                  <a:schemeClr val="bg1"/>
                </a:solidFill>
              </a:rPr>
              <a:t>NUKDuras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4DACD-431F-5C4D-E477-1432E6110E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>
                <a:solidFill>
                  <a:schemeClr val="bg1"/>
                </a:solidFill>
              </a:rPr>
              <a:t>BH forteller om sin erfaring i Honduras i forbindelse med forrige gang Adventsaksjonen gikk til Honduras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83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8615-BCEB-0569-B201-A977F95F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F8747FE0-AA98-CA68-BF41-6B32918B7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144" y="1814739"/>
            <a:ext cx="7735712" cy="4351338"/>
          </a:xfrm>
        </p:spPr>
      </p:pic>
      <p:pic>
        <p:nvPicPr>
          <p:cNvPr id="9" name="Picture 8" descr="A group of people holding a flag&#10;&#10;Description automatically generated">
            <a:extLst>
              <a:ext uri="{FF2B5EF4-FFF2-40B4-BE49-F238E27FC236}">
                <a16:creationId xmlns:a16="http://schemas.microsoft.com/office/drawing/2014/main" id="{4D3AFB51-6DC1-E9EA-19C2-1BE7C483C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671" y="139114"/>
            <a:ext cx="8188657" cy="6858000"/>
          </a:xfrm>
          <a:prstGeom prst="rect">
            <a:avLst/>
          </a:prstGeom>
        </p:spPr>
      </p:pic>
      <p:pic>
        <p:nvPicPr>
          <p:cNvPr id="11" name="Picture 10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517D0B07-F2DE-A5F2-ED95-E10ED2427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000" y="1146364"/>
            <a:ext cx="9144000" cy="5143500"/>
          </a:xfrm>
          <a:prstGeom prst="rect">
            <a:avLst/>
          </a:prstGeom>
        </p:spPr>
      </p:pic>
      <p:pic>
        <p:nvPicPr>
          <p:cNvPr id="13" name="Picture 12" descr="A group of people walking on a street&#10;&#10;Description automatically generated">
            <a:extLst>
              <a:ext uri="{FF2B5EF4-FFF2-40B4-BE49-F238E27FC236}">
                <a16:creationId xmlns:a16="http://schemas.microsoft.com/office/drawing/2014/main" id="{A8834C38-3FFE-0264-5479-1AB61E5CE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00" y="1296364"/>
            <a:ext cx="9144000" cy="5143500"/>
          </a:xfrm>
          <a:prstGeom prst="rect">
            <a:avLst/>
          </a:prstGeom>
        </p:spPr>
      </p:pic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8165851-B921-910D-E240-76CC1761A8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900" y="589114"/>
            <a:ext cx="3886200" cy="6858000"/>
          </a:xfrm>
          <a:prstGeom prst="rect">
            <a:avLst/>
          </a:prstGeom>
        </p:spPr>
      </p:pic>
      <p:pic>
        <p:nvPicPr>
          <p:cNvPr id="17" name="Picture 16" descr="A group of people running on a railing&#10;&#10;Description automatically generated">
            <a:extLst>
              <a:ext uri="{FF2B5EF4-FFF2-40B4-BE49-F238E27FC236}">
                <a16:creationId xmlns:a16="http://schemas.microsoft.com/office/drawing/2014/main" id="{BEEBCE84-8053-5B2F-5536-D3673E63C4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000" y="1596364"/>
            <a:ext cx="9144000" cy="5143500"/>
          </a:xfrm>
          <a:prstGeom prst="rect">
            <a:avLst/>
          </a:prstGeom>
        </p:spPr>
      </p:pic>
      <p:pic>
        <p:nvPicPr>
          <p:cNvPr id="19" name="Picture 18" descr="A group of people sitting at a table with microphones&#10;&#10;Description automatically generated">
            <a:extLst>
              <a:ext uri="{FF2B5EF4-FFF2-40B4-BE49-F238E27FC236}">
                <a16:creationId xmlns:a16="http://schemas.microsoft.com/office/drawing/2014/main" id="{01499B10-65CA-09BA-5F91-1CCB6EB087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000" y="889114"/>
            <a:ext cx="9144000" cy="6858000"/>
          </a:xfrm>
          <a:prstGeom prst="rect">
            <a:avLst/>
          </a:prstGeom>
        </p:spPr>
      </p:pic>
      <p:pic>
        <p:nvPicPr>
          <p:cNvPr id="21" name="Picture 20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C408468C-105F-F02B-DFF2-C9A64C5113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000" y="1877314"/>
            <a:ext cx="9144000" cy="5181600"/>
          </a:xfrm>
          <a:prstGeom prst="rect">
            <a:avLst/>
          </a:prstGeom>
        </p:spPr>
      </p:pic>
      <p:pic>
        <p:nvPicPr>
          <p:cNvPr id="23" name="Picture 22" descr="A group of people standing on a stage&#10;&#10;Description automatically generated">
            <a:extLst>
              <a:ext uri="{FF2B5EF4-FFF2-40B4-BE49-F238E27FC236}">
                <a16:creationId xmlns:a16="http://schemas.microsoft.com/office/drawing/2014/main" id="{A9067593-809F-C0C5-B493-1B6AD3271F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50" y="670204"/>
            <a:ext cx="9366100" cy="56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5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8615-BCEB-0569-B201-A977F95F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F8747FE0-AA98-CA68-BF41-6B32918B7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144" y="1814739"/>
            <a:ext cx="7735712" cy="4351338"/>
          </a:xfrm>
        </p:spPr>
      </p:pic>
      <p:pic>
        <p:nvPicPr>
          <p:cNvPr id="9" name="Picture 8" descr="A group of people holding a flag&#10;&#10;Description automatically generated">
            <a:extLst>
              <a:ext uri="{FF2B5EF4-FFF2-40B4-BE49-F238E27FC236}">
                <a16:creationId xmlns:a16="http://schemas.microsoft.com/office/drawing/2014/main" id="{4D3AFB51-6DC1-E9EA-19C2-1BE7C483C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671" y="139114"/>
            <a:ext cx="8188657" cy="6858000"/>
          </a:xfrm>
          <a:prstGeom prst="rect">
            <a:avLst/>
          </a:prstGeom>
        </p:spPr>
      </p:pic>
      <p:pic>
        <p:nvPicPr>
          <p:cNvPr id="11" name="Picture 10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517D0B07-F2DE-A5F2-ED95-E10ED2427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000" y="1146364"/>
            <a:ext cx="9144000" cy="5143500"/>
          </a:xfrm>
          <a:prstGeom prst="rect">
            <a:avLst/>
          </a:prstGeom>
        </p:spPr>
      </p:pic>
      <p:pic>
        <p:nvPicPr>
          <p:cNvPr id="13" name="Picture 12" descr="A group of people walking on a street&#10;&#10;Description automatically generated">
            <a:extLst>
              <a:ext uri="{FF2B5EF4-FFF2-40B4-BE49-F238E27FC236}">
                <a16:creationId xmlns:a16="http://schemas.microsoft.com/office/drawing/2014/main" id="{A8834C38-3FFE-0264-5479-1AB61E5CE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00" y="1296364"/>
            <a:ext cx="9144000" cy="5143500"/>
          </a:xfrm>
          <a:prstGeom prst="rect">
            <a:avLst/>
          </a:prstGeom>
        </p:spPr>
      </p:pic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8165851-B921-910D-E240-76CC1761A8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900" y="589114"/>
            <a:ext cx="3886200" cy="6858000"/>
          </a:xfrm>
          <a:prstGeom prst="rect">
            <a:avLst/>
          </a:prstGeom>
        </p:spPr>
      </p:pic>
      <p:pic>
        <p:nvPicPr>
          <p:cNvPr id="17" name="Picture 16" descr="A group of people running on a railing&#10;&#10;Description automatically generated">
            <a:extLst>
              <a:ext uri="{FF2B5EF4-FFF2-40B4-BE49-F238E27FC236}">
                <a16:creationId xmlns:a16="http://schemas.microsoft.com/office/drawing/2014/main" id="{BEEBCE84-8053-5B2F-5536-D3673E63C4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000" y="1596364"/>
            <a:ext cx="9144000" cy="5143500"/>
          </a:xfrm>
          <a:prstGeom prst="rect">
            <a:avLst/>
          </a:prstGeom>
        </p:spPr>
      </p:pic>
      <p:pic>
        <p:nvPicPr>
          <p:cNvPr id="19" name="Picture 18" descr="A group of people sitting at a table with microphones&#10;&#10;Description automatically generated">
            <a:extLst>
              <a:ext uri="{FF2B5EF4-FFF2-40B4-BE49-F238E27FC236}">
                <a16:creationId xmlns:a16="http://schemas.microsoft.com/office/drawing/2014/main" id="{01499B10-65CA-09BA-5F91-1CCB6EB087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000" y="889114"/>
            <a:ext cx="9144000" cy="6858000"/>
          </a:xfrm>
          <a:prstGeom prst="rect">
            <a:avLst/>
          </a:prstGeom>
        </p:spPr>
      </p:pic>
      <p:pic>
        <p:nvPicPr>
          <p:cNvPr id="21" name="Picture 20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C408468C-105F-F02B-DFF2-C9A64C5113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89114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7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8615-BCEB-0569-B201-A977F95F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F8747FE0-AA98-CA68-BF41-6B32918B7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144" y="1814739"/>
            <a:ext cx="7735712" cy="4351338"/>
          </a:xfrm>
        </p:spPr>
      </p:pic>
      <p:pic>
        <p:nvPicPr>
          <p:cNvPr id="9" name="Picture 8" descr="A group of people holding a flag&#10;&#10;Description automatically generated">
            <a:extLst>
              <a:ext uri="{FF2B5EF4-FFF2-40B4-BE49-F238E27FC236}">
                <a16:creationId xmlns:a16="http://schemas.microsoft.com/office/drawing/2014/main" id="{4D3AFB51-6DC1-E9EA-19C2-1BE7C483C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671" y="139114"/>
            <a:ext cx="8188657" cy="6858000"/>
          </a:xfrm>
          <a:prstGeom prst="rect">
            <a:avLst/>
          </a:prstGeom>
        </p:spPr>
      </p:pic>
      <p:pic>
        <p:nvPicPr>
          <p:cNvPr id="11" name="Picture 10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517D0B07-F2DE-A5F2-ED95-E10ED2427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000" y="1146364"/>
            <a:ext cx="9144000" cy="5143500"/>
          </a:xfrm>
          <a:prstGeom prst="rect">
            <a:avLst/>
          </a:prstGeom>
        </p:spPr>
      </p:pic>
      <p:pic>
        <p:nvPicPr>
          <p:cNvPr id="13" name="Picture 12" descr="A group of people walking on a street&#10;&#10;Description automatically generated">
            <a:extLst>
              <a:ext uri="{FF2B5EF4-FFF2-40B4-BE49-F238E27FC236}">
                <a16:creationId xmlns:a16="http://schemas.microsoft.com/office/drawing/2014/main" id="{A8834C38-3FFE-0264-5479-1AB61E5CE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00" y="1296364"/>
            <a:ext cx="9144000" cy="5143500"/>
          </a:xfrm>
          <a:prstGeom prst="rect">
            <a:avLst/>
          </a:prstGeom>
        </p:spPr>
      </p:pic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8165851-B921-910D-E240-76CC1761A8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900" y="589114"/>
            <a:ext cx="3886200" cy="6858000"/>
          </a:xfrm>
          <a:prstGeom prst="rect">
            <a:avLst/>
          </a:prstGeom>
        </p:spPr>
      </p:pic>
      <p:pic>
        <p:nvPicPr>
          <p:cNvPr id="17" name="Picture 16" descr="A group of people running on a railing&#10;&#10;Description automatically generated">
            <a:extLst>
              <a:ext uri="{FF2B5EF4-FFF2-40B4-BE49-F238E27FC236}">
                <a16:creationId xmlns:a16="http://schemas.microsoft.com/office/drawing/2014/main" id="{BEEBCE84-8053-5B2F-5536-D3673E63C4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000" y="1596364"/>
            <a:ext cx="9144000" cy="5143500"/>
          </a:xfrm>
          <a:prstGeom prst="rect">
            <a:avLst/>
          </a:prstGeom>
        </p:spPr>
      </p:pic>
      <p:pic>
        <p:nvPicPr>
          <p:cNvPr id="19" name="Picture 18" descr="A group of people sitting at a table with microphones&#10;&#10;Description automatically generated">
            <a:extLst>
              <a:ext uri="{FF2B5EF4-FFF2-40B4-BE49-F238E27FC236}">
                <a16:creationId xmlns:a16="http://schemas.microsoft.com/office/drawing/2014/main" id="{01499B10-65CA-09BA-5F91-1CCB6EB087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81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3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8615-BCEB-0569-B201-A977F95F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F8747FE0-AA98-CA68-BF41-6B32918B7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144" y="1814739"/>
            <a:ext cx="7735712" cy="4351338"/>
          </a:xfrm>
        </p:spPr>
      </p:pic>
      <p:pic>
        <p:nvPicPr>
          <p:cNvPr id="9" name="Picture 8" descr="A group of people holding a flag&#10;&#10;Description automatically generated">
            <a:extLst>
              <a:ext uri="{FF2B5EF4-FFF2-40B4-BE49-F238E27FC236}">
                <a16:creationId xmlns:a16="http://schemas.microsoft.com/office/drawing/2014/main" id="{4D3AFB51-6DC1-E9EA-19C2-1BE7C483C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671" y="139114"/>
            <a:ext cx="8188657" cy="6858000"/>
          </a:xfrm>
          <a:prstGeom prst="rect">
            <a:avLst/>
          </a:prstGeom>
        </p:spPr>
      </p:pic>
      <p:pic>
        <p:nvPicPr>
          <p:cNvPr id="11" name="Picture 10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517D0B07-F2DE-A5F2-ED95-E10ED2427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000" y="1146364"/>
            <a:ext cx="9144000" cy="5143500"/>
          </a:xfrm>
          <a:prstGeom prst="rect">
            <a:avLst/>
          </a:prstGeom>
        </p:spPr>
      </p:pic>
      <p:pic>
        <p:nvPicPr>
          <p:cNvPr id="13" name="Picture 12" descr="A group of people walking on a street&#10;&#10;Description automatically generated">
            <a:extLst>
              <a:ext uri="{FF2B5EF4-FFF2-40B4-BE49-F238E27FC236}">
                <a16:creationId xmlns:a16="http://schemas.microsoft.com/office/drawing/2014/main" id="{A8834C38-3FFE-0264-5479-1AB61E5CE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00" y="1296364"/>
            <a:ext cx="9144000" cy="5143500"/>
          </a:xfrm>
          <a:prstGeom prst="rect">
            <a:avLst/>
          </a:prstGeom>
        </p:spPr>
      </p:pic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8165851-B921-910D-E240-76CC1761A8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900" y="589114"/>
            <a:ext cx="3886200" cy="6858000"/>
          </a:xfrm>
          <a:prstGeom prst="rect">
            <a:avLst/>
          </a:prstGeom>
        </p:spPr>
      </p:pic>
      <p:pic>
        <p:nvPicPr>
          <p:cNvPr id="17" name="Picture 16" descr="A group of people running on a railing&#10;&#10;Description automatically generated">
            <a:extLst>
              <a:ext uri="{FF2B5EF4-FFF2-40B4-BE49-F238E27FC236}">
                <a16:creationId xmlns:a16="http://schemas.microsoft.com/office/drawing/2014/main" id="{BEEBCE84-8053-5B2F-5536-D3673E63C4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00" y="82073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81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8615-BCEB-0569-B201-A977F95F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F8747FE0-AA98-CA68-BF41-6B32918B7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144" y="1814739"/>
            <a:ext cx="7735712" cy="4351338"/>
          </a:xfrm>
        </p:spPr>
      </p:pic>
      <p:pic>
        <p:nvPicPr>
          <p:cNvPr id="9" name="Picture 8" descr="A group of people holding a flag&#10;&#10;Description automatically generated">
            <a:extLst>
              <a:ext uri="{FF2B5EF4-FFF2-40B4-BE49-F238E27FC236}">
                <a16:creationId xmlns:a16="http://schemas.microsoft.com/office/drawing/2014/main" id="{4D3AFB51-6DC1-E9EA-19C2-1BE7C483C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671" y="139114"/>
            <a:ext cx="8188657" cy="6858000"/>
          </a:xfrm>
          <a:prstGeom prst="rect">
            <a:avLst/>
          </a:prstGeom>
        </p:spPr>
      </p:pic>
      <p:pic>
        <p:nvPicPr>
          <p:cNvPr id="11" name="Picture 10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517D0B07-F2DE-A5F2-ED95-E10ED2427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000" y="1146364"/>
            <a:ext cx="9144000" cy="5143500"/>
          </a:xfrm>
          <a:prstGeom prst="rect">
            <a:avLst/>
          </a:prstGeom>
        </p:spPr>
      </p:pic>
      <p:pic>
        <p:nvPicPr>
          <p:cNvPr id="13" name="Picture 12" descr="A group of people walking on a street&#10;&#10;Description automatically generated">
            <a:extLst>
              <a:ext uri="{FF2B5EF4-FFF2-40B4-BE49-F238E27FC236}">
                <a16:creationId xmlns:a16="http://schemas.microsoft.com/office/drawing/2014/main" id="{A8834C38-3FFE-0264-5479-1AB61E5CE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70864"/>
            <a:ext cx="9144000" cy="5143500"/>
          </a:xfrm>
          <a:prstGeom prst="rect">
            <a:avLst/>
          </a:prstGeom>
        </p:spPr>
      </p:pic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8165851-B921-910D-E240-76CC1761A8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0" y="0"/>
            <a:ext cx="388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36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8615-BCEB-0569-B201-A977F95F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F8747FE0-AA98-CA68-BF41-6B32918B7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144" y="1814739"/>
            <a:ext cx="7735712" cy="4351338"/>
          </a:xfrm>
        </p:spPr>
      </p:pic>
      <p:pic>
        <p:nvPicPr>
          <p:cNvPr id="9" name="Picture 8" descr="A group of people holding a flag&#10;&#10;Description automatically generated">
            <a:extLst>
              <a:ext uri="{FF2B5EF4-FFF2-40B4-BE49-F238E27FC236}">
                <a16:creationId xmlns:a16="http://schemas.microsoft.com/office/drawing/2014/main" id="{4D3AFB51-6DC1-E9EA-19C2-1BE7C483C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671" y="139114"/>
            <a:ext cx="8188657" cy="6858000"/>
          </a:xfrm>
          <a:prstGeom prst="rect">
            <a:avLst/>
          </a:prstGeom>
        </p:spPr>
      </p:pic>
      <p:pic>
        <p:nvPicPr>
          <p:cNvPr id="11" name="Picture 10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517D0B07-F2DE-A5F2-ED95-E10ED2427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2073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8615-BCEB-0569-B201-A977F95F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F8747FE0-AA98-CA68-BF41-6B32918B7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144" y="1814739"/>
            <a:ext cx="7735712" cy="4351338"/>
          </a:xfrm>
        </p:spPr>
      </p:pic>
      <p:pic>
        <p:nvPicPr>
          <p:cNvPr id="9" name="Picture 8" descr="A group of people holding a flag&#10;&#10;Description automatically generated">
            <a:extLst>
              <a:ext uri="{FF2B5EF4-FFF2-40B4-BE49-F238E27FC236}">
                <a16:creationId xmlns:a16="http://schemas.microsoft.com/office/drawing/2014/main" id="{4D3AFB51-6DC1-E9EA-19C2-1BE7C483C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71" y="0"/>
            <a:ext cx="8188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4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8615-BCEB-0569-B201-A977F95F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F8747FE0-AA98-CA68-BF41-6B32918B7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44" y="1690688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652257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49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B41F-E252-4442-17E0-55DEF5CF3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nb-NO" sz="7200" b="1" dirty="0">
                <a:solidFill>
                  <a:schemeClr val="bg1"/>
                </a:solidFill>
              </a:rPr>
              <a:t>Hvordan kan DU bidra?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4DACD-431F-5C4D-E477-1432E6110E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>
                <a:solidFill>
                  <a:schemeClr val="bg1"/>
                </a:solidFill>
              </a:rPr>
              <a:t>Workshop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6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5A91-78D1-936C-3690-2189F7A4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i dag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EA44-C224-1E57-453B-93DCD418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Hei fra Karitativt Utvalg!</a:t>
            </a:r>
          </a:p>
          <a:p>
            <a:r>
              <a:rPr lang="nb-NO" dirty="0"/>
              <a:t>Icebreaker – La oss bli litt kjent!</a:t>
            </a:r>
          </a:p>
          <a:p>
            <a:r>
              <a:rPr lang="nb-NO" dirty="0"/>
              <a:t>Om årets Adventsaksjon</a:t>
            </a:r>
          </a:p>
          <a:p>
            <a:r>
              <a:rPr lang="nb-NO" dirty="0"/>
              <a:t>NUKDuras – BH forteller om sin erfaring i Honduras</a:t>
            </a:r>
          </a:p>
          <a:p>
            <a:r>
              <a:rPr lang="nb-NO" dirty="0"/>
              <a:t>Hvordan kan DU bidra?</a:t>
            </a:r>
          </a:p>
          <a:p>
            <a:r>
              <a:rPr lang="nb-NO" dirty="0"/>
              <a:t>AA tips og triks</a:t>
            </a:r>
          </a:p>
          <a:p>
            <a:r>
              <a:rPr lang="nb-NO" dirty="0"/>
              <a:t>Kahoot</a:t>
            </a:r>
          </a:p>
          <a:p>
            <a:r>
              <a:rPr lang="nb-NO" dirty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68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5A91-78D1-936C-3690-2189F7A4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kan DU bidra?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EA44-C224-1E57-453B-93DCD418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Prøv å komme opp med så mange ideer som mulig til hvordan du kan samle inn penger til årets aksjon</a:t>
            </a:r>
          </a:p>
          <a:p>
            <a:r>
              <a:rPr lang="nb-NO" sz="2000" dirty="0"/>
              <a:t>Hva kan dere gjøre?</a:t>
            </a:r>
          </a:p>
          <a:p>
            <a:r>
              <a:rPr lang="nb-NO" sz="2000" dirty="0"/>
              <a:t>Hvem kan du jobbe med?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Ingen ideer er dumme! Nå vil vi bare komme opp med så mange ideer som mulig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nb-NO" sz="2000" b="1" dirty="0"/>
              <a:t>5 min alene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err="1"/>
              <a:t>Skriv</a:t>
            </a:r>
            <a:r>
              <a:rPr lang="en-US" sz="2000" b="1" dirty="0"/>
              <a:t> </a:t>
            </a:r>
            <a:r>
              <a:rPr lang="en-US" sz="2000" b="1" dirty="0" err="1"/>
              <a:t>på</a:t>
            </a:r>
            <a:r>
              <a:rPr lang="en-US" sz="2000" b="1" dirty="0"/>
              <a:t> PC-</a:t>
            </a:r>
            <a:r>
              <a:rPr lang="en-US" sz="2000" b="1" dirty="0" err="1"/>
              <a:t>en</a:t>
            </a:r>
            <a:r>
              <a:rPr lang="en-US" sz="2000" b="1" dirty="0"/>
              <a:t> din, </a:t>
            </a:r>
            <a:r>
              <a:rPr lang="en-US" sz="2000" b="1" dirty="0" err="1"/>
              <a:t>i</a:t>
            </a:r>
            <a:r>
              <a:rPr lang="en-US" sz="2000" b="1" dirty="0"/>
              <a:t> et </a:t>
            </a:r>
            <a:r>
              <a:rPr lang="en-US" sz="2000" b="1" dirty="0" err="1"/>
              <a:t>notat</a:t>
            </a:r>
            <a:r>
              <a:rPr lang="en-US" sz="2000" b="1" dirty="0"/>
              <a:t> </a:t>
            </a:r>
            <a:r>
              <a:rPr lang="en-US" sz="2000" b="1" dirty="0" err="1"/>
              <a:t>eller</a:t>
            </a:r>
            <a:r>
              <a:rPr lang="en-US" sz="2000" b="1" dirty="0"/>
              <a:t> </a:t>
            </a:r>
            <a:r>
              <a:rPr lang="en-US" sz="2000" b="1" dirty="0" err="1"/>
              <a:t>dokument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87538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5A91-78D1-936C-3690-2189F7A4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kan DU bidra?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EA44-C224-1E57-453B-93DCD418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Lim inn listen din med ideer i chaten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Runde: Alle forteller om sine ideer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2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49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B41F-E252-4442-17E0-55DEF5CF3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nb-NO" sz="7200" b="1" dirty="0">
                <a:solidFill>
                  <a:schemeClr val="bg1"/>
                </a:solidFill>
              </a:rPr>
              <a:t>AA tips og triks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F7B542-4225-2AC3-9A79-4E0AE0289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55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49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B41F-E252-4442-17E0-55DEF5CF3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nb-NO" sz="7200" b="1" dirty="0">
                <a:solidFill>
                  <a:schemeClr val="bg1"/>
                </a:solidFill>
              </a:rPr>
              <a:t>Kahoot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671C409-D4F4-8052-C682-F11462A08B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49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49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B41F-E252-4442-17E0-55DEF5CF3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nb-NO" sz="7200" b="1" dirty="0">
                <a:solidFill>
                  <a:schemeClr val="bg1"/>
                </a:solidFill>
              </a:rPr>
              <a:t>Q &amp; A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671C409-D4F4-8052-C682-F11462A08B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Er det noe dere lurer på?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2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AE64-D4E4-3517-E385-837D66BD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Hei fra Karitativt Utvalg!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E1B12-D391-7C49-6DB4-2DD9DA3C8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152" y="1690688"/>
            <a:ext cx="7849695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6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AE64-D4E4-3517-E385-837D66BD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Icebreaker – La oss bli litt kjent!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8FA3A-62C3-AF83-87AC-1323AAAB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I kommentarfeltet kan du gjerne skrive:</a:t>
            </a:r>
          </a:p>
          <a:p>
            <a:pPr marL="0" indent="0">
              <a:buNone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Hvor du bor og hvilken menighet du går til?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En emoji som sier noe om hvordan du har det i dag med en liten forklaring 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087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49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B41F-E252-4442-17E0-55DEF5CF3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Autofit/>
          </a:bodyPr>
          <a:lstStyle/>
          <a:p>
            <a:r>
              <a:rPr lang="nb-NO" sz="5400" b="1" dirty="0">
                <a:solidFill>
                  <a:schemeClr val="bg1"/>
                </a:solidFill>
              </a:rPr>
              <a:t>Adventsaksjonen 2024</a:t>
            </a:r>
            <a:br>
              <a:rPr lang="nb-NO" sz="5400" b="1" dirty="0">
                <a:solidFill>
                  <a:schemeClr val="bg1"/>
                </a:solidFill>
              </a:rPr>
            </a:br>
            <a:r>
              <a:rPr lang="nb-NO" sz="5400" b="1" dirty="0">
                <a:solidFill>
                  <a:schemeClr val="bg1"/>
                </a:solidFill>
              </a:rPr>
              <a:t>Om årets prosjekt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4DACD-431F-5C4D-E477-1432E6110E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nduras Map and Satellite Image">
            <a:extLst>
              <a:ext uri="{FF2B5EF4-FFF2-40B4-BE49-F238E27FC236}">
                <a16:creationId xmlns:a16="http://schemas.microsoft.com/office/drawing/2014/main" id="{9F1AB9A5-1664-62C1-9A34-C3C72D002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6" y="738188"/>
            <a:ext cx="35718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217EE65-64FF-7FF0-1C98-6F581FB6EBBC}"/>
              </a:ext>
            </a:extLst>
          </p:cNvPr>
          <p:cNvSpPr/>
          <p:nvPr/>
        </p:nvSpPr>
        <p:spPr>
          <a:xfrm rot="19710275">
            <a:off x="5408968" y="1264339"/>
            <a:ext cx="5327267" cy="3866407"/>
          </a:xfrm>
          <a:prstGeom prst="triangle">
            <a:avLst>
              <a:gd name="adj" fmla="val 37979"/>
            </a:avLst>
          </a:prstGeom>
          <a:solidFill>
            <a:srgbClr val="FFFFFF">
              <a:alpha val="34902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67A20-6EAE-FDC9-8A14-E9258774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Honduras</a:t>
            </a:r>
            <a:endParaRPr lang="en-US" dirty="0"/>
          </a:p>
        </p:txBody>
      </p:sp>
      <p:pic>
        <p:nvPicPr>
          <p:cNvPr id="2052" name="Picture 4" descr="Honduras | Map, Population, History, Geography, &amp; Culture | Britannica">
            <a:extLst>
              <a:ext uri="{FF2B5EF4-FFF2-40B4-BE49-F238E27FC236}">
                <a16:creationId xmlns:a16="http://schemas.microsoft.com/office/drawing/2014/main" id="{5E84B0B4-CF2F-41D3-1EF3-499954AD2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69" y="3429000"/>
            <a:ext cx="4539131" cy="2808514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2701A4-40C3-3B0B-084F-6C5AAE36C099}"/>
              </a:ext>
            </a:extLst>
          </p:cNvPr>
          <p:cNvSpPr txBox="1"/>
          <p:nvPr/>
        </p:nvSpPr>
        <p:spPr>
          <a:xfrm>
            <a:off x="838200" y="1612940"/>
            <a:ext cx="427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Innbyggertall: 9,88 millioner</a:t>
            </a:r>
          </a:p>
          <a:p>
            <a:r>
              <a:rPr lang="nb-NO" dirty="0"/>
              <a:t>Språk: Spansk</a:t>
            </a:r>
          </a:p>
          <a:p>
            <a:r>
              <a:rPr lang="nb-NO" dirty="0"/>
              <a:t>Religion: Kristendom (89%), ca 46% av befolkningen er katolikker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84D4C-070C-1A55-68A9-54F7590E2DF3}"/>
              </a:ext>
            </a:extLst>
          </p:cNvPr>
          <p:cNvSpPr txBox="1"/>
          <p:nvPr/>
        </p:nvSpPr>
        <p:spPr>
          <a:xfrm>
            <a:off x="838200" y="3612013"/>
            <a:ext cx="42799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6E4985"/>
                </a:solidFill>
              </a:rPr>
              <a:t>Politisk situasjon: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Lang historie med militærstyre, korrupsjon, fattigdom og kriminalitet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Svake institusjoner, korrupsjon, vold og straffefrihet gjør det vanskelig å skape stabile forhold</a:t>
            </a:r>
          </a:p>
        </p:txBody>
      </p:sp>
    </p:spTree>
    <p:extLst>
      <p:ext uri="{BB962C8B-B14F-4D97-AF65-F5344CB8AC3E}">
        <p14:creationId xmlns:p14="http://schemas.microsoft.com/office/powerpoint/2010/main" val="213028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37FD87-63C8-1FFF-9E7B-357E37E7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dirty="0">
                <a:solidFill>
                  <a:srgbClr val="6E4985"/>
                </a:solidFill>
                <a:latin typeface="Aptos Display" panose="02110004020202020204"/>
              </a:rPr>
              <a:t>Matsikkerhet er et alvorlig problem på Honduras, og henger sammen med den økonomiske situasjonen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8BB0A-0280-4321-86BC-5F6434137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0323"/>
            <a:ext cx="5157787" cy="823912"/>
          </a:xfrm>
        </p:spPr>
        <p:txBody>
          <a:bodyPr/>
          <a:lstStyle/>
          <a:p>
            <a:r>
              <a:rPr lang="nb-NO" dirty="0">
                <a:solidFill>
                  <a:srgbClr val="6E4985"/>
                </a:solidFill>
              </a:rPr>
              <a:t>Økonomisk situasjon</a:t>
            </a:r>
            <a:endParaRPr lang="en-US" dirty="0">
              <a:solidFill>
                <a:srgbClr val="6E4985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C0747B-EE22-CC13-818C-71A00BF5D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84235"/>
            <a:ext cx="5157787" cy="3684588"/>
          </a:xfrm>
        </p:spPr>
        <p:txBody>
          <a:bodyPr/>
          <a:lstStyle/>
          <a:p>
            <a:r>
              <a:rPr lang="nb-NO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Et av de fattigste landene i Latin-Amerika</a:t>
            </a:r>
            <a:endParaRPr lang="en-US" sz="18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Mangler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tilgang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på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jord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for å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produsere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mat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Mangler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grunnleggende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tjenester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og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infrastruktur</a:t>
            </a:r>
            <a:endParaRPr lang="en-US" sz="18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Sårbart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miljø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ekstremvær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naturkatastrofer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kraftige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regnperioder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oversvømmelser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tørkeperioder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</a:p>
          <a:p>
            <a:pPr lvl="1"/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Lav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sysselsetting</a:t>
            </a:r>
            <a:endParaRPr lang="en-US" sz="18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Mange er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avhengige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av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pengeoverføringer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fra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slektninger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utlandet</a:t>
            </a:r>
            <a:endParaRPr lang="en-US" sz="18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41% av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befolkningen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jobber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landbruket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men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produktiviteten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er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lav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endParaRPr lang="nb-NO" sz="22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603A2F-B4E3-9CCE-C2E1-1A09C6290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296" y="1996343"/>
            <a:ext cx="4060371" cy="40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8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37FD87-63C8-1FFF-9E7B-357E37E7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dirty="0">
                <a:solidFill>
                  <a:srgbClr val="6E4985"/>
                </a:solidFill>
                <a:latin typeface="Aptos Display" panose="02110004020202020204"/>
              </a:rPr>
              <a:t>Matsikkerhet er et alvorlig problem på Honduras, og henger sammen med den økonomiske situasjonen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08CEB4-E757-3F3D-830B-EBEAE6DE9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392981"/>
            <a:ext cx="5183188" cy="823912"/>
          </a:xfrm>
        </p:spPr>
        <p:txBody>
          <a:bodyPr/>
          <a:lstStyle/>
          <a:p>
            <a:r>
              <a:rPr lang="nb-NO" dirty="0">
                <a:solidFill>
                  <a:srgbClr val="6E4985"/>
                </a:solidFill>
              </a:rPr>
              <a:t>Matisikkerhet</a:t>
            </a:r>
            <a:endParaRPr lang="en-US" dirty="0">
              <a:solidFill>
                <a:srgbClr val="6E4985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5382E0-1640-4A7F-29EE-3F9C1240B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2" y="2216893"/>
            <a:ext cx="5183188" cy="3684588"/>
          </a:xfrm>
        </p:spPr>
        <p:txBody>
          <a:bodyPr/>
          <a:lstStyle/>
          <a:p>
            <a:pPr marL="0" indent="0">
              <a:lnSpc>
                <a:spcPct val="116000"/>
              </a:lnSpc>
              <a:spcAft>
                <a:spcPts val="800"/>
              </a:spcAft>
              <a:buNone/>
            </a:pPr>
            <a:r>
              <a:rPr lang="nb-NO" sz="1800" dirty="0">
                <a:latin typeface="Aptos" panose="020B0004020202020204" pitchFamily="34" charset="0"/>
              </a:rPr>
              <a:t>Matsikkerhet: ha tilgang på nok mat, trygg mat og næringsrik mat for å kunne leve et aktivt og sunt liv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b="1" dirty="0">
                <a:latin typeface="Aptos" panose="020B0004020202020204" pitchFamily="34" charset="0"/>
              </a:rPr>
              <a:t>Nok mat: </a:t>
            </a:r>
            <a:r>
              <a:rPr lang="nb-NO" sz="1600" dirty="0">
                <a:latin typeface="Aptos" panose="020B0004020202020204" pitchFamily="34" charset="0"/>
              </a:rPr>
              <a:t>kvantitet, mengden mat er nok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b="1" dirty="0">
                <a:latin typeface="Aptos" panose="020B0004020202020204" pitchFamily="34" charset="0"/>
              </a:rPr>
              <a:t>Trygg mat: </a:t>
            </a:r>
            <a:r>
              <a:rPr lang="nb-NO" sz="1600" dirty="0">
                <a:latin typeface="Aptos" panose="020B0004020202020204" pitchFamily="34" charset="0"/>
              </a:rPr>
              <a:t>at maten ikke inneholder mikroorganismer, miljøgifter eller fremmedelement som gjør oss syke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b="1" dirty="0">
                <a:latin typeface="Aptos" panose="020B0004020202020204" pitchFamily="34" charset="0"/>
              </a:rPr>
              <a:t>Næringsrik mat: </a:t>
            </a:r>
            <a:r>
              <a:rPr lang="nb-NO" sz="1600" dirty="0">
                <a:latin typeface="Aptos" panose="020B0004020202020204" pitchFamily="34" charset="0"/>
              </a:rPr>
              <a:t>at maten man spiser dekker behovet vårt for proteiner, karbohydrater, fiber, vitaminer og mineraler – variasjon!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1800" dirty="0">
              <a:latin typeface="Aptos" panose="020B00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1800" dirty="0">
                <a:latin typeface="Aptos" panose="020B0004020202020204" pitchFamily="34" charset="0"/>
              </a:rPr>
              <a:t>1,7 millioner mennesker opplever alvorlig matmangel, spesielt i rurale områder. Kvinner, unge og urbefolkning er blant de fattigste og mest sårbare.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BE4DB9-B360-197B-6A15-1E1220055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263" y="2057398"/>
            <a:ext cx="3996483" cy="399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1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37FD87-63C8-1FFF-9E7B-357E37E7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6E4985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Årets Adventsaksjon - Matsikkerhet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8BB0A-0280-4321-86BC-5F6434137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46163"/>
            <a:ext cx="5157787" cy="823912"/>
          </a:xfrm>
        </p:spPr>
        <p:txBody>
          <a:bodyPr/>
          <a:lstStyle/>
          <a:p>
            <a:r>
              <a:rPr lang="nb-NO" dirty="0">
                <a:solidFill>
                  <a:srgbClr val="6E4985"/>
                </a:solidFill>
              </a:rPr>
              <a:t>Hva Caritas gjør i prosjektet</a:t>
            </a:r>
            <a:endParaRPr lang="en-US" dirty="0">
              <a:solidFill>
                <a:srgbClr val="6E4985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C0747B-EE22-CC13-818C-71A00BF5D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0075"/>
            <a:ext cx="5157787" cy="3684588"/>
          </a:xfrm>
        </p:spPr>
        <p:txBody>
          <a:bodyPr/>
          <a:lstStyle/>
          <a:p>
            <a:r>
              <a:rPr lang="nb-NO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</a:t>
            </a:r>
            <a:r>
              <a:rPr lang="nb-NO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raktisk og teoretisk opplæring i klimasmart jordbruk</a:t>
            </a:r>
          </a:p>
          <a:p>
            <a:r>
              <a:rPr lang="nb-NO" sz="1800" dirty="0">
                <a:solidFill>
                  <a:srgbClr val="000000"/>
                </a:solidFill>
                <a:latin typeface="Aptos" panose="020B0004020202020204" pitchFamily="34" charset="0"/>
              </a:rPr>
              <a:t>Opplæring i ernæring og gode hygiene- og sanitærforhold</a:t>
            </a:r>
          </a:p>
          <a:p>
            <a:r>
              <a:rPr lang="nb-NO" sz="1800" dirty="0">
                <a:solidFill>
                  <a:srgbClr val="000000"/>
                </a:solidFill>
                <a:latin typeface="Aptos" panose="020B0004020202020204" pitchFamily="34" charset="0"/>
              </a:rPr>
              <a:t>Opplæring om politisk påvirkning og hvordan man kan kreve sine rettigheter som borgere</a:t>
            </a:r>
            <a:endParaRPr lang="en-US" sz="1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rgbClr val="000000"/>
                </a:solidFill>
                <a:latin typeface="Aptos" panose="020B0004020202020204" pitchFamily="34" charset="0"/>
              </a:rPr>
              <a:t>Målgruppe</a:t>
            </a:r>
            <a:r>
              <a:rPr lang="en-US" sz="1800" b="1" dirty="0">
                <a:solidFill>
                  <a:srgbClr val="000000"/>
                </a:solidFill>
                <a:latin typeface="Aptos" panose="020B0004020202020204" pitchFamily="34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2600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</a:rPr>
              <a:t>personer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, 650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</a:rPr>
              <a:t>familier</a:t>
            </a:r>
            <a:endParaRPr lang="nb-NO" sz="18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08CEB4-E757-3F3D-830B-EBEAE6DE9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46163"/>
            <a:ext cx="5183188" cy="823912"/>
          </a:xfrm>
        </p:spPr>
        <p:txBody>
          <a:bodyPr/>
          <a:lstStyle/>
          <a:p>
            <a:r>
              <a:rPr lang="nb-NO" dirty="0">
                <a:solidFill>
                  <a:srgbClr val="6E4985"/>
                </a:solidFill>
              </a:rPr>
              <a:t>Hva Caritas håper å få til</a:t>
            </a:r>
            <a:endParaRPr lang="en-US" dirty="0">
              <a:solidFill>
                <a:srgbClr val="6E4985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5382E0-1640-4A7F-29EE-3F9C1240B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0075"/>
            <a:ext cx="5183188" cy="3684588"/>
          </a:xfrm>
        </p:spPr>
        <p:txBody>
          <a:bodyPr/>
          <a:lstStyle/>
          <a:p>
            <a:pPr marL="0" indent="0">
              <a:lnSpc>
                <a:spcPct val="116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1. Matsikkerhet og bedre ernæringstilgang for sårbare husholdninger 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6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2. Økt produktivitet og økt produksjon i jordbruket blant målgruppens husholdninger </a:t>
            </a:r>
            <a:endParaRPr lang="en-US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6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3. Målgruppen forbereder og tilpasser seg effektene av klimaendringer og andre eksterne innvirkninger </a:t>
            </a:r>
            <a:endParaRPr lang="en-US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6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4. Sivilsamfunnet (Caritas og bondegrupper) leverer tjenester og fremmer strukturelle endringer </a:t>
            </a:r>
            <a:endParaRPr lang="en-US" dirty="0"/>
          </a:p>
        </p:txBody>
      </p:sp>
      <p:pic>
        <p:nvPicPr>
          <p:cNvPr id="2" name="Picture 4" descr="Honduras | Map, Population, History, Geography, &amp; Culture | Britannica">
            <a:extLst>
              <a:ext uri="{FF2B5EF4-FFF2-40B4-BE49-F238E27FC236}">
                <a16:creationId xmlns:a16="http://schemas.microsoft.com/office/drawing/2014/main" id="{5F387120-9EA4-340D-AE2F-1D821C0D0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50" y="4305137"/>
            <a:ext cx="3535831" cy="2187738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62EC1DC-AE73-8825-1EB7-78902518E5BB}"/>
              </a:ext>
            </a:extLst>
          </p:cNvPr>
          <p:cNvSpPr/>
          <p:nvPr/>
        </p:nvSpPr>
        <p:spPr>
          <a:xfrm rot="2097124">
            <a:off x="3187700" y="5601229"/>
            <a:ext cx="673100" cy="81121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B8ABC-E306-BB82-BFB6-7F2DE097276D}"/>
              </a:ext>
            </a:extLst>
          </p:cNvPr>
          <p:cNvSpPr txBox="1"/>
          <p:nvPr/>
        </p:nvSpPr>
        <p:spPr>
          <a:xfrm>
            <a:off x="836612" y="4546441"/>
            <a:ext cx="1511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Områder: </a:t>
            </a:r>
            <a:r>
              <a:rPr lang="nb-NO" dirty="0"/>
              <a:t>Valle, Francisco Morazan, Choluteca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564</Words>
  <Application>Microsoft Office PowerPoint</Application>
  <PresentationFormat>Widescreen</PresentationFormat>
  <Paragraphs>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1_Office Theme</vt:lpstr>
      <vt:lpstr>AA-dag 19. okt 2024</vt:lpstr>
      <vt:lpstr>Plan for i dag</vt:lpstr>
      <vt:lpstr>Hei fra Karitativt Utvalg!</vt:lpstr>
      <vt:lpstr>Icebreaker – La oss bli litt kjent!</vt:lpstr>
      <vt:lpstr>Adventsaksjonen 2024 Om årets prosjekt</vt:lpstr>
      <vt:lpstr>Honduras</vt:lpstr>
      <vt:lpstr>Matsikkerhet er et alvorlig problem på Honduras, og henger sammen med den økonomiske situasjonen</vt:lpstr>
      <vt:lpstr>Matsikkerhet er et alvorlig problem på Honduras, og henger sammen med den økonomiske situasjonen</vt:lpstr>
      <vt:lpstr>Årets Adventsaksjon - Matsikkerhet</vt:lpstr>
      <vt:lpstr>NUKDuras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Hvordan kan DU bidra?</vt:lpstr>
      <vt:lpstr>Hvordan kan DU bidra?</vt:lpstr>
      <vt:lpstr>Hvordan kan DU bidra?</vt:lpstr>
      <vt:lpstr>AA tips og triks</vt:lpstr>
      <vt:lpstr>Kahoot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Ruiz</dc:creator>
  <cp:lastModifiedBy>Maria Ruiz</cp:lastModifiedBy>
  <cp:revision>2</cp:revision>
  <dcterms:created xsi:type="dcterms:W3CDTF">2024-10-19T10:27:49Z</dcterms:created>
  <dcterms:modified xsi:type="dcterms:W3CDTF">2024-10-19T11:58:09Z</dcterms:modified>
</cp:coreProperties>
</file>